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7"/>
  </p:notesMasterIdLst>
  <p:sldIdLst>
    <p:sldId id="258" r:id="rId2"/>
    <p:sldId id="520" r:id="rId3"/>
    <p:sldId id="519" r:id="rId4"/>
    <p:sldId id="521" r:id="rId5"/>
    <p:sldId id="525" r:id="rId6"/>
    <p:sldId id="518" r:id="rId7"/>
    <p:sldId id="524" r:id="rId8"/>
    <p:sldId id="523" r:id="rId9"/>
    <p:sldId id="526" r:id="rId10"/>
    <p:sldId id="528" r:id="rId11"/>
    <p:sldId id="527" r:id="rId12"/>
    <p:sldId id="529" r:id="rId13"/>
    <p:sldId id="530" r:id="rId14"/>
    <p:sldId id="531" r:id="rId15"/>
    <p:sldId id="517" r:id="rId16"/>
  </p:sldIdLst>
  <p:sldSz cx="16200438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4" autoAdjust="0"/>
    <p:restoredTop sz="68625" autoAdjust="0"/>
  </p:normalViewPr>
  <p:slideViewPr>
    <p:cSldViewPr snapToGrid="0" snapToObjects="1">
      <p:cViewPr varScale="1">
        <p:scale>
          <a:sx n="50" d="100"/>
          <a:sy n="50" d="100"/>
        </p:scale>
        <p:origin x="165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89B3-9575-4926-8CD3-35C869DB410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EFA58-C128-48B5-95E4-83047EB4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9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EFA58-C128-48B5-95E4-83047EB494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66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Perform Macroscopic Invasion Percolation (MIP) to obtain the upscaled capillary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pressure at decreasing water saturations 𝑆𝑤,𝑎𝑖𝑚: Calculate the capillary pressure, 𝑃𝑐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using the Brooks-Corey equation at each 𝑆𝑤,𝑎𝑖𝑚, using the average entry pressure in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the coarse cell. 𝑆𝑤,𝑎𝑖𝑚 is obtained by splitting the saturation range into 40 equal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increments, starting from 𝑆𝑤 </a:t>
            </a:r>
            <a:r>
              <a:rPr lang="en-GB" b="0" i="0" dirty="0">
                <a:effectLst/>
                <a:latin typeface="Courier New" panose="02070309020205020404" pitchFamily="49" charset="0"/>
              </a:rPr>
              <a:t>= </a:t>
            </a:r>
            <a:r>
              <a:rPr lang="en-GB" b="0" i="0" dirty="0">
                <a:effectLst/>
                <a:latin typeface="Arial" panose="020B0604020202020204" pitchFamily="34" charset="0"/>
              </a:rPr>
              <a:t>1. Use 𝑃𝑐 as the initial guess for the macroscopic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boundary pressure, 𝑃𝑏. The local system is invaded with non-wetting phase at the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applied 𝑃𝑏 starting from the boundary cells and working inwards. A fine-scale cell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is invaded if 1) it is connected to a cell which is connected to the boundary and 2) 𝑃𝑏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is greater than the cell’s entry pressure. Once all accessible cells are invaded,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calculate the upscaled 𝑆𝑤 (the fine-scale saturation distribution is inverted from the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fine-scale capillary pressure distribution. The upscaled saturation is then calculated</a:t>
            </a:r>
            <a:br>
              <a:rPr lang="en-GB" dirty="0"/>
            </a:br>
            <a:r>
              <a:rPr lang="en-GB" b="0" i="0" dirty="0">
                <a:effectLst/>
                <a:latin typeface="Arial" panose="020B0604020202020204" pitchFamily="34" charset="0"/>
              </a:rPr>
              <a:t>via volume averaging).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EFA58-C128-48B5-95E4-83047EB494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EFA58-C128-48B5-95E4-83047EB494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5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1767462"/>
            <a:ext cx="13770372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5672376"/>
            <a:ext cx="12150329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34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574987"/>
            <a:ext cx="3493219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574987"/>
            <a:ext cx="10277153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7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E7AA7-932B-40F1-9657-FE436EB962EF}"/>
              </a:ext>
            </a:extLst>
          </p:cNvPr>
          <p:cNvSpPr/>
          <p:nvPr userDrawn="1"/>
        </p:nvSpPr>
        <p:spPr>
          <a:xfrm flipV="1">
            <a:off x="247650" y="1072476"/>
            <a:ext cx="12595907" cy="52124"/>
          </a:xfrm>
          <a:prstGeom prst="rect">
            <a:avLst/>
          </a:prstGeom>
          <a:gradFill flip="none" rotWithShape="1">
            <a:gsLst>
              <a:gs pos="0">
                <a:srgbClr val="549DC5"/>
              </a:gs>
              <a:gs pos="100000">
                <a:srgbClr val="0054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F2F4E8-79E4-412E-818E-F27E97F0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3557" y="183937"/>
            <a:ext cx="2937781" cy="7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2692444"/>
            <a:ext cx="13972878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7227345"/>
            <a:ext cx="13972878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7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2874937"/>
            <a:ext cx="6885186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2874937"/>
            <a:ext cx="6885186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574990"/>
            <a:ext cx="13972878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2647443"/>
            <a:ext cx="685354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3944914"/>
            <a:ext cx="685354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2647443"/>
            <a:ext cx="688729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3944914"/>
            <a:ext cx="688729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4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6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719984"/>
            <a:ext cx="5225063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1554968"/>
            <a:ext cx="8201472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3239929"/>
            <a:ext cx="5225063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6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719984"/>
            <a:ext cx="5225063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1554968"/>
            <a:ext cx="8201472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3239929"/>
            <a:ext cx="5225063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574990"/>
            <a:ext cx="13972878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2874937"/>
            <a:ext cx="13972878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10009783"/>
            <a:ext cx="364509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0A740-0040-7242-A2BC-5B32357658BE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10009783"/>
            <a:ext cx="54676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10009783"/>
            <a:ext cx="364509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1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ele.wenck15@imperial.ac.uk" TargetMode="External"/><Relationship Id="rId2" Type="http://schemas.openxmlformats.org/officeDocument/2006/relationships/hyperlink" Target="mailto:s.krevor@imperial.ac.u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.an@imperial.ac.u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ubtitle 2">
            <a:extLst>
              <a:ext uri="{FF2B5EF4-FFF2-40B4-BE49-F238E27FC236}">
                <a16:creationId xmlns:a16="http://schemas.microsoft.com/office/drawing/2014/main" id="{1C2409A5-332C-487F-9AD6-E8AE5035D6BD}"/>
              </a:ext>
            </a:extLst>
          </p:cNvPr>
          <p:cNvSpPr txBox="1">
            <a:spLocks/>
          </p:cNvSpPr>
          <p:nvPr/>
        </p:nvSpPr>
        <p:spPr>
          <a:xfrm>
            <a:off x="1473031" y="3447573"/>
            <a:ext cx="12415575" cy="2480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9999" indent="-359999" algn="l" defTabSz="1439997" rtl="0" eaLnBrk="1" latinLnBrk="0" hangingPunct="1">
              <a:lnSpc>
                <a:spcPct val="90000"/>
              </a:lnSpc>
              <a:spcBef>
                <a:spcPts val="1575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998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9996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19995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39994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59992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79991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989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19988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Speaker: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Senyou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 An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Investigator: Nele Wenck, Ann Muggeridge, Samuel Krevor (PI)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CE1AC23-BAC2-4DF0-9867-7763CD96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1" y="7184835"/>
            <a:ext cx="3528127" cy="2234922"/>
          </a:xfrm>
          <a:prstGeom prst="rect">
            <a:avLst/>
          </a:prstGeom>
        </p:spPr>
      </p:pic>
      <p:pic>
        <p:nvPicPr>
          <p:cNvPr id="58" name="Picture 57" descr="wrcr24527-fig-0008-m.jpg">
            <a:extLst>
              <a:ext uri="{FF2B5EF4-FFF2-40B4-BE49-F238E27FC236}">
                <a16:creationId xmlns:a16="http://schemas.microsoft.com/office/drawing/2014/main" id="{35CD3DCC-BC2A-409A-A155-E774EC7C5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21" y="6514506"/>
            <a:ext cx="3942035" cy="3586361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DF9DEEB-933A-41DE-817F-CFEB5539C3E1}"/>
              </a:ext>
            </a:extLst>
          </p:cNvPr>
          <p:cNvSpPr/>
          <p:nvPr/>
        </p:nvSpPr>
        <p:spPr>
          <a:xfrm>
            <a:off x="269836" y="181144"/>
            <a:ext cx="105053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Software demonstration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StrataTrapper</a:t>
            </a:r>
            <a:endParaRPr lang="en-GB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570D0-F24C-ADFB-82C6-535823C4C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74" y="6800086"/>
            <a:ext cx="6801311" cy="2758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8C4C84-30D2-DD55-2F8E-D87FB197BFF4}"/>
              </a:ext>
            </a:extLst>
          </p:cNvPr>
          <p:cNvSpPr txBox="1">
            <a:spLocks/>
          </p:cNvSpPr>
          <p:nvPr/>
        </p:nvSpPr>
        <p:spPr>
          <a:xfrm>
            <a:off x="474553" y="1634716"/>
            <a:ext cx="15034940" cy="1473303"/>
          </a:xfrm>
          <a:prstGeom prst="rect">
            <a:avLst/>
          </a:prstGeom>
          <a:solidFill>
            <a:schemeClr val="bg1"/>
          </a:solidFill>
        </p:spPr>
        <p:txBody>
          <a:bodyPr vert="horz" lIns="121503" tIns="60752" rIns="121503" bIns="60752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 scale characterization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82C8E-988E-ADA7-1E4D-9197FA48A3FC}"/>
              </a:ext>
            </a:extLst>
          </p:cNvPr>
          <p:cNvSpPr txBox="1"/>
          <p:nvPr/>
        </p:nvSpPr>
        <p:spPr>
          <a:xfrm>
            <a:off x="103509" y="10372941"/>
            <a:ext cx="1872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21/02/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2023 </a:t>
            </a:r>
          </a:p>
        </p:txBody>
      </p:sp>
    </p:spTree>
    <p:extLst>
      <p:ext uri="{BB962C8B-B14F-4D97-AF65-F5344CB8AC3E}">
        <p14:creationId xmlns:p14="http://schemas.microsoft.com/office/powerpoint/2010/main" val="210772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736C0CE-19AB-D9D0-FE6D-E83B93199EAB}"/>
              </a:ext>
            </a:extLst>
          </p:cNvPr>
          <p:cNvGrpSpPr>
            <a:grpSpLocks noChangeAspect="1"/>
          </p:cNvGrpSpPr>
          <p:nvPr/>
        </p:nvGrpSpPr>
        <p:grpSpPr>
          <a:xfrm>
            <a:off x="1809371" y="1493369"/>
            <a:ext cx="2881327" cy="2880000"/>
            <a:chOff x="1258223" y="2162628"/>
            <a:chExt cx="4320796" cy="4318806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994CE5B-DAF1-4F18-E42D-97D2A4680DEA}"/>
                </a:ext>
              </a:extLst>
            </p:cNvPr>
            <p:cNvSpPr/>
            <p:nvPr/>
          </p:nvSpPr>
          <p:spPr>
            <a:xfrm>
              <a:off x="1799771" y="2162628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FE5FB4C7-D7B7-9ED8-FA0F-283B39FF6602}"/>
                </a:ext>
              </a:extLst>
            </p:cNvPr>
            <p:cNvSpPr/>
            <p:nvPr/>
          </p:nvSpPr>
          <p:spPr>
            <a:xfrm>
              <a:off x="3419019" y="2162628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B3600C64-3885-BC83-9625-FD60F387BB8B}"/>
                </a:ext>
              </a:extLst>
            </p:cNvPr>
            <p:cNvSpPr/>
            <p:nvPr/>
          </p:nvSpPr>
          <p:spPr>
            <a:xfrm>
              <a:off x="1798872" y="3781684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B02FD8FF-265B-5A79-894F-62ED024A2E64}"/>
                </a:ext>
              </a:extLst>
            </p:cNvPr>
            <p:cNvSpPr/>
            <p:nvPr/>
          </p:nvSpPr>
          <p:spPr>
            <a:xfrm>
              <a:off x="3418120" y="3781684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821A19A-D21A-2678-CED1-7D6B0C00E8BC}"/>
                </a:ext>
              </a:extLst>
            </p:cNvPr>
            <p:cNvSpPr/>
            <p:nvPr/>
          </p:nvSpPr>
          <p:spPr>
            <a:xfrm>
              <a:off x="1260021" y="2702378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07CA38AD-6A17-742C-B7D4-1A958F429BE2}"/>
                </a:ext>
              </a:extLst>
            </p:cNvPr>
            <p:cNvSpPr/>
            <p:nvPr/>
          </p:nvSpPr>
          <p:spPr>
            <a:xfrm>
              <a:off x="2879269" y="2702378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14FC1C8-7C71-F4BA-363B-F3E703D5BE76}"/>
                </a:ext>
              </a:extLst>
            </p:cNvPr>
            <p:cNvSpPr/>
            <p:nvPr/>
          </p:nvSpPr>
          <p:spPr>
            <a:xfrm>
              <a:off x="1259122" y="4321434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C8885980-D162-A035-D574-BBE6D508F49E}"/>
                </a:ext>
              </a:extLst>
            </p:cNvPr>
            <p:cNvSpPr/>
            <p:nvPr/>
          </p:nvSpPr>
          <p:spPr>
            <a:xfrm>
              <a:off x="2878370" y="4321434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EFABE5-2C78-8EB9-FE58-558316830F0D}"/>
                </a:ext>
              </a:extLst>
            </p:cNvPr>
            <p:cNvCxnSpPr>
              <a:cxnSpLocks/>
            </p:cNvCxnSpPr>
            <p:nvPr/>
          </p:nvCxnSpPr>
          <p:spPr>
            <a:xfrm>
              <a:off x="2339122" y="2162628"/>
              <a:ext cx="0" cy="32342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D6609E3-0274-3F69-5C3D-463FF7E45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8223" y="5388536"/>
              <a:ext cx="1080899" cy="10928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8FAD1F-F2F1-7F03-7580-9B3BEB6CBF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9122" y="5380202"/>
              <a:ext cx="3239897" cy="166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BB3E91-72A7-B603-1E60-E5F7352E9992}"/>
              </a:ext>
            </a:extLst>
          </p:cNvPr>
          <p:cNvGrpSpPr>
            <a:grpSpLocks noChangeAspect="1"/>
          </p:cNvGrpSpPr>
          <p:nvPr/>
        </p:nvGrpSpPr>
        <p:grpSpPr>
          <a:xfrm>
            <a:off x="10224692" y="1489424"/>
            <a:ext cx="2880599" cy="2880000"/>
            <a:chOff x="7508134" y="1785167"/>
            <a:chExt cx="4320899" cy="4320000"/>
          </a:xfrm>
        </p:grpSpPr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ACF7226-7CE2-42F1-56FB-98865F3BA1BE}"/>
                </a:ext>
              </a:extLst>
            </p:cNvPr>
            <p:cNvSpPr/>
            <p:nvPr/>
          </p:nvSpPr>
          <p:spPr>
            <a:xfrm>
              <a:off x="7509033" y="1785167"/>
              <a:ext cx="4320000" cy="432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CBA3BC-8C3E-C9EE-D838-3113DFC7A73C}"/>
                </a:ext>
              </a:extLst>
            </p:cNvPr>
            <p:cNvCxnSpPr>
              <a:cxnSpLocks/>
            </p:cNvCxnSpPr>
            <p:nvPr/>
          </p:nvCxnSpPr>
          <p:spPr>
            <a:xfrm>
              <a:off x="8589033" y="1786361"/>
              <a:ext cx="0" cy="32342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29E3299-624B-1138-FF69-2EA7C9A00A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8134" y="5012269"/>
              <a:ext cx="1080899" cy="10928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42B3DA-57B6-5EFE-423E-88DE9BB05C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9033" y="5003935"/>
              <a:ext cx="3239897" cy="166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E473F-CA96-30DF-4E31-BD9340105B3E}"/>
              </a:ext>
            </a:extLst>
          </p:cNvPr>
          <p:cNvCxnSpPr>
            <a:cxnSpLocks/>
          </p:cNvCxnSpPr>
          <p:nvPr/>
        </p:nvCxnSpPr>
        <p:spPr>
          <a:xfrm>
            <a:off x="5644110" y="2933767"/>
            <a:ext cx="3672000" cy="0"/>
          </a:xfrm>
          <a:prstGeom prst="straightConnector1">
            <a:avLst/>
          </a:prstGeom>
          <a:ln w="41275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84538AB-7AE3-026E-57BF-FA7FD67EE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5" b="42356"/>
          <a:stretch/>
        </p:blipFill>
        <p:spPr>
          <a:xfrm>
            <a:off x="2190371" y="4983787"/>
            <a:ext cx="11062446" cy="548097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F2B5FBC-7888-858A-F3CC-38EEB33F37BC}"/>
              </a:ext>
            </a:extLst>
          </p:cNvPr>
          <p:cNvSpPr/>
          <p:nvPr/>
        </p:nvSpPr>
        <p:spPr>
          <a:xfrm>
            <a:off x="5189520" y="1650908"/>
            <a:ext cx="4580582" cy="2136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Upscaled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Pc </a:t>
            </a:r>
          </a:p>
          <a:p>
            <a:pPr algn="ctr">
              <a:lnSpc>
                <a:spcPct val="200000"/>
              </a:lnSpc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based on connection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17A732-5F64-2753-5A91-284227C0106C}"/>
              </a:ext>
            </a:extLst>
          </p:cNvPr>
          <p:cNvSpPr/>
          <p:nvPr/>
        </p:nvSpPr>
        <p:spPr>
          <a:xfrm>
            <a:off x="196229" y="171518"/>
            <a:ext cx="11901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Upscaled capillary pressure curve in each block</a:t>
            </a:r>
          </a:p>
        </p:txBody>
      </p:sp>
    </p:spTree>
    <p:extLst>
      <p:ext uri="{BB962C8B-B14F-4D97-AF65-F5344CB8AC3E}">
        <p14:creationId xmlns:p14="http://schemas.microsoft.com/office/powerpoint/2010/main" val="1746568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2218B0-87C8-682B-0212-BB6619D78AC6}"/>
              </a:ext>
            </a:extLst>
          </p:cNvPr>
          <p:cNvSpPr txBox="1"/>
          <p:nvPr/>
        </p:nvSpPr>
        <p:spPr>
          <a:xfrm>
            <a:off x="1100815" y="2313209"/>
            <a:ext cx="4885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 grid size (10,20,30)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E5A4F-9FD8-12B7-1DF6-60D63B37CE92}"/>
              </a:ext>
            </a:extLst>
          </p:cNvPr>
          <p:cNvSpPr txBox="1"/>
          <p:nvPr/>
        </p:nvSpPr>
        <p:spPr>
          <a:xfrm>
            <a:off x="9755081" y="2313209"/>
            <a:ext cx="4885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Upscaled size (5</a:t>
            </a:r>
            <a:r>
              <a:rPr lang="en-GB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10, 15)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135738-6E78-6390-B9D6-1DDD4F110B79}"/>
              </a:ext>
            </a:extLst>
          </p:cNvPr>
          <p:cNvCxnSpPr>
            <a:cxnSpLocks/>
          </p:cNvCxnSpPr>
          <p:nvPr/>
        </p:nvCxnSpPr>
        <p:spPr>
          <a:xfrm>
            <a:off x="5816404" y="2605596"/>
            <a:ext cx="3672000" cy="0"/>
          </a:xfrm>
          <a:prstGeom prst="straightConnector1">
            <a:avLst/>
          </a:prstGeom>
          <a:ln w="41275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FF2C0C-CF90-FE47-3681-F6BE94E4EF41}"/>
              </a:ext>
            </a:extLst>
          </p:cNvPr>
          <p:cNvSpPr txBox="1"/>
          <p:nvPr/>
        </p:nvSpPr>
        <p:spPr>
          <a:xfrm>
            <a:off x="5816404" y="1776330"/>
            <a:ext cx="36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2 times in each direction</a:t>
            </a:r>
            <a:endParaRPr lang="en-GB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1A1173-A83F-4982-2C4D-BC39D1674C47}"/>
              </a:ext>
            </a:extLst>
          </p:cNvPr>
          <p:cNvSpPr/>
          <p:nvPr/>
        </p:nvSpPr>
        <p:spPr>
          <a:xfrm>
            <a:off x="-1552676" y="-3623555"/>
            <a:ext cx="7539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Upscaled</a:t>
            </a:r>
            <a:r>
              <a:rPr lang="zh-CN" alt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4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orrelated</a:t>
            </a:r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porosity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725F7A-526F-C521-4531-61BBC6FA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42" y="3514724"/>
            <a:ext cx="6944042" cy="5650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AD7147-0124-834E-7708-1350A3559902}"/>
              </a:ext>
            </a:extLst>
          </p:cNvPr>
          <p:cNvSpPr/>
          <p:nvPr/>
        </p:nvSpPr>
        <p:spPr>
          <a:xfrm>
            <a:off x="196229" y="171518"/>
            <a:ext cx="105576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Upscaled porosity field in the coarsen grid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05C684-12CA-89A6-CB83-BC63613FE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738" y="3514724"/>
            <a:ext cx="8020556" cy="52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26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51BC59-55FC-9893-B977-E1DD3B7E4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9" y="2708637"/>
            <a:ext cx="8083716" cy="67180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7E2CB3-E4B2-E916-FA22-A6DB70E0B88D}"/>
              </a:ext>
            </a:extLst>
          </p:cNvPr>
          <p:cNvSpPr/>
          <p:nvPr/>
        </p:nvSpPr>
        <p:spPr>
          <a:xfrm>
            <a:off x="196229" y="171518"/>
            <a:ext cx="121302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Upscaled capillary pressure curve for each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5224E-2AA5-2E1A-E630-1E11B8D6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059" y="4168434"/>
            <a:ext cx="7293941" cy="43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B2EFB1-1958-1314-E37E-DF4211CBD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43" y="1688978"/>
            <a:ext cx="4847658" cy="3804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12856-055A-7B48-5CFA-AFA59A8E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61" y="1688979"/>
            <a:ext cx="4847658" cy="3804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BF16B-D94A-0BC3-60EC-D3265AE7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4" y="1688978"/>
            <a:ext cx="4546500" cy="38047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EBF1A8D-97D8-23FA-0DAF-965DB38F42F2}"/>
              </a:ext>
            </a:extLst>
          </p:cNvPr>
          <p:cNvCxnSpPr/>
          <p:nvPr/>
        </p:nvCxnSpPr>
        <p:spPr>
          <a:xfrm>
            <a:off x="1394619" y="10177983"/>
            <a:ext cx="13411200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4A24492-DF01-EECA-8CAB-C197E6A5C303}"/>
              </a:ext>
            </a:extLst>
          </p:cNvPr>
          <p:cNvGrpSpPr>
            <a:grpSpLocks noChangeAspect="1"/>
          </p:cNvGrpSpPr>
          <p:nvPr/>
        </p:nvGrpSpPr>
        <p:grpSpPr>
          <a:xfrm>
            <a:off x="3397348" y="6719005"/>
            <a:ext cx="2881320" cy="2880000"/>
            <a:chOff x="1258223" y="2162628"/>
            <a:chExt cx="4320796" cy="4318806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6DB9986E-73BD-E996-0C5B-37CC75ADE534}"/>
                </a:ext>
              </a:extLst>
            </p:cNvPr>
            <p:cNvSpPr/>
            <p:nvPr/>
          </p:nvSpPr>
          <p:spPr>
            <a:xfrm>
              <a:off x="1799771" y="2162628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D8A55DC-8724-F8E7-1B59-A92F42E3EC80}"/>
                </a:ext>
              </a:extLst>
            </p:cNvPr>
            <p:cNvSpPr/>
            <p:nvPr/>
          </p:nvSpPr>
          <p:spPr>
            <a:xfrm>
              <a:off x="3419019" y="2162628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DF107E32-D077-4FE9-94B9-8DC9421AA0FE}"/>
                </a:ext>
              </a:extLst>
            </p:cNvPr>
            <p:cNvSpPr/>
            <p:nvPr/>
          </p:nvSpPr>
          <p:spPr>
            <a:xfrm>
              <a:off x="1798872" y="3781684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D32A6DD4-5425-5350-3868-AFBBC6B57B7A}"/>
                </a:ext>
              </a:extLst>
            </p:cNvPr>
            <p:cNvSpPr/>
            <p:nvPr/>
          </p:nvSpPr>
          <p:spPr>
            <a:xfrm>
              <a:off x="3418120" y="3781684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751D25AE-B876-8047-183A-4103D3123C77}"/>
                </a:ext>
              </a:extLst>
            </p:cNvPr>
            <p:cNvSpPr/>
            <p:nvPr/>
          </p:nvSpPr>
          <p:spPr>
            <a:xfrm>
              <a:off x="1260021" y="2702378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37916BCE-BDE5-70F5-0745-67C5B3DABD00}"/>
                </a:ext>
              </a:extLst>
            </p:cNvPr>
            <p:cNvSpPr/>
            <p:nvPr/>
          </p:nvSpPr>
          <p:spPr>
            <a:xfrm>
              <a:off x="2879269" y="2702378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6F0A1AB-FCB4-4FA7-7E53-E85C4501E5F0}"/>
                </a:ext>
              </a:extLst>
            </p:cNvPr>
            <p:cNvSpPr/>
            <p:nvPr/>
          </p:nvSpPr>
          <p:spPr>
            <a:xfrm>
              <a:off x="1259122" y="4321434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B1217DC2-6BAC-73D9-4E98-63ECD7A9D231}"/>
                </a:ext>
              </a:extLst>
            </p:cNvPr>
            <p:cNvSpPr/>
            <p:nvPr/>
          </p:nvSpPr>
          <p:spPr>
            <a:xfrm>
              <a:off x="2878370" y="4321434"/>
              <a:ext cx="2160000" cy="216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6FEC89-42A5-8CE8-74B7-595A3C99500B}"/>
                </a:ext>
              </a:extLst>
            </p:cNvPr>
            <p:cNvCxnSpPr>
              <a:cxnSpLocks/>
            </p:cNvCxnSpPr>
            <p:nvPr/>
          </p:nvCxnSpPr>
          <p:spPr>
            <a:xfrm>
              <a:off x="2339122" y="2162628"/>
              <a:ext cx="0" cy="32342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B834CB-C9D6-103C-169F-1444824FA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8223" y="5388536"/>
              <a:ext cx="1080899" cy="10928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CAF4C2A-7209-4859-9DF4-29DD73B6C5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9122" y="5380202"/>
              <a:ext cx="3239897" cy="166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16FA17F-BE04-1342-B24A-BBE3922E1054}"/>
              </a:ext>
            </a:extLst>
          </p:cNvPr>
          <p:cNvSpPr txBox="1"/>
          <p:nvPr/>
        </p:nvSpPr>
        <p:spPr>
          <a:xfrm>
            <a:off x="1267118" y="9599005"/>
            <a:ext cx="105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0" i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048E57-F066-D4DD-F4FD-D2BBBF4B3050}"/>
              </a:ext>
            </a:extLst>
          </p:cNvPr>
          <p:cNvSpPr txBox="1"/>
          <p:nvPr/>
        </p:nvSpPr>
        <p:spPr>
          <a:xfrm>
            <a:off x="14656547" y="9688439"/>
            <a:ext cx="105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0" i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73148F-C5B2-D541-23E2-163A29CB5D59}"/>
              </a:ext>
            </a:extLst>
          </p:cNvPr>
          <p:cNvSpPr txBox="1"/>
          <p:nvPr/>
        </p:nvSpPr>
        <p:spPr>
          <a:xfrm>
            <a:off x="7353731" y="9599005"/>
            <a:ext cx="1323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0" i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 err="1"/>
              <a:t>Sw_aim</a:t>
            </a:r>
            <a:endParaRPr lang="en-GB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E6679E-E553-81F3-E11B-8451DAA178A1}"/>
              </a:ext>
            </a:extLst>
          </p:cNvPr>
          <p:cNvGrpSpPr/>
          <p:nvPr/>
        </p:nvGrpSpPr>
        <p:grpSpPr>
          <a:xfrm>
            <a:off x="8999401" y="6718607"/>
            <a:ext cx="2880000" cy="2880000"/>
            <a:chOff x="7508134" y="1785167"/>
            <a:chExt cx="4320899" cy="4320000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64F10A53-E333-B278-6FC2-A0FE61628359}"/>
                </a:ext>
              </a:extLst>
            </p:cNvPr>
            <p:cNvSpPr/>
            <p:nvPr/>
          </p:nvSpPr>
          <p:spPr>
            <a:xfrm>
              <a:off x="7509033" y="1785167"/>
              <a:ext cx="4320000" cy="432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3A0D40-082D-9A15-870D-A55E149B83B1}"/>
                </a:ext>
              </a:extLst>
            </p:cNvPr>
            <p:cNvCxnSpPr>
              <a:cxnSpLocks/>
            </p:cNvCxnSpPr>
            <p:nvPr/>
          </p:nvCxnSpPr>
          <p:spPr>
            <a:xfrm>
              <a:off x="8589033" y="1786361"/>
              <a:ext cx="0" cy="32342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CEF006C-5EEB-16CC-C85C-436FDB815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8134" y="5012269"/>
              <a:ext cx="1080899" cy="10928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9237BD-85C5-804C-051D-0475088DBB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9033" y="5003935"/>
              <a:ext cx="3239897" cy="166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04FB46-36AB-17AC-9DCB-41619C554FA0}"/>
              </a:ext>
            </a:extLst>
          </p:cNvPr>
          <p:cNvCxnSpPr/>
          <p:nvPr/>
        </p:nvCxnSpPr>
        <p:spPr>
          <a:xfrm flipV="1">
            <a:off x="10327180" y="7097745"/>
            <a:ext cx="0" cy="1037230"/>
          </a:xfrm>
          <a:prstGeom prst="straightConnector1">
            <a:avLst/>
          </a:prstGeom>
          <a:ln w="95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FF78C1-13ED-4F09-5A3B-FC7BAB7947B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845795" y="7628050"/>
            <a:ext cx="0" cy="1037230"/>
          </a:xfrm>
          <a:prstGeom prst="straightConnector1">
            <a:avLst/>
          </a:prstGeom>
          <a:ln w="95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8FD146A-A8B0-7054-AAD2-61510D2E9625}"/>
              </a:ext>
            </a:extLst>
          </p:cNvPr>
          <p:cNvCxnSpPr>
            <a:cxnSpLocks/>
          </p:cNvCxnSpPr>
          <p:nvPr/>
        </p:nvCxnSpPr>
        <p:spPr>
          <a:xfrm flipV="1">
            <a:off x="10327180" y="7632088"/>
            <a:ext cx="472411" cy="529263"/>
          </a:xfrm>
          <a:prstGeom prst="straightConnector1">
            <a:avLst/>
          </a:prstGeom>
          <a:ln w="95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E90D3-CFF9-4AE6-7BC8-2B220D41944A}"/>
              </a:ext>
            </a:extLst>
          </p:cNvPr>
          <p:cNvSpPr/>
          <p:nvPr/>
        </p:nvSpPr>
        <p:spPr>
          <a:xfrm>
            <a:off x="196229" y="171518"/>
            <a:ext cx="11190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Upscaled relative permeability for each block</a:t>
            </a:r>
          </a:p>
        </p:txBody>
      </p:sp>
    </p:spTree>
    <p:extLst>
      <p:ext uri="{BB962C8B-B14F-4D97-AF65-F5344CB8AC3E}">
        <p14:creationId xmlns:p14="http://schemas.microsoft.com/office/powerpoint/2010/main" val="379048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l61078-sup-0003-2020gl088616-s3" descr="grl61078-sup-0003-2020gl088616-s3">
            <a:hlinkClick r:id="" action="ppaction://media"/>
            <a:extLst>
              <a:ext uri="{FF2B5EF4-FFF2-40B4-BE49-F238E27FC236}">
                <a16:creationId xmlns:a16="http://schemas.microsoft.com/office/drawing/2014/main" id="{8FD5D3AE-DBA3-0C5E-2418-4FD12ED4A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540" t="4801" r="6698" b="54155"/>
          <a:stretch/>
        </p:blipFill>
        <p:spPr>
          <a:xfrm>
            <a:off x="597568" y="4100373"/>
            <a:ext cx="15005301" cy="40930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E0F2B3-8B6B-51E6-DBE7-0F33684AC864}"/>
              </a:ext>
            </a:extLst>
          </p:cNvPr>
          <p:cNvSpPr/>
          <p:nvPr/>
        </p:nvSpPr>
        <p:spPr>
          <a:xfrm>
            <a:off x="0" y="2606362"/>
            <a:ext cx="39921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Two-phase flow</a:t>
            </a:r>
            <a:endParaRPr lang="en-GB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DFD20-AF5D-4D29-6E24-606634A7B3F3}"/>
              </a:ext>
            </a:extLst>
          </p:cNvPr>
          <p:cNvSpPr/>
          <p:nvPr/>
        </p:nvSpPr>
        <p:spPr>
          <a:xfrm>
            <a:off x="196229" y="171518"/>
            <a:ext cx="104057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Final simulation result for two-phase flow</a:t>
            </a:r>
          </a:p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8930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7A8A89-990F-4EEF-BE53-B4F33DFB5E94}"/>
              </a:ext>
            </a:extLst>
          </p:cNvPr>
          <p:cNvSpPr txBox="1">
            <a:spLocks/>
          </p:cNvSpPr>
          <p:nvPr/>
        </p:nvSpPr>
        <p:spPr>
          <a:xfrm>
            <a:off x="474553" y="1634716"/>
            <a:ext cx="15034940" cy="1473303"/>
          </a:xfrm>
          <a:prstGeom prst="rect">
            <a:avLst/>
          </a:prstGeom>
          <a:solidFill>
            <a:schemeClr val="bg1"/>
          </a:solidFill>
        </p:spPr>
        <p:txBody>
          <a:bodyPr vert="horz" lIns="121503" tIns="60752" rIns="121503" bIns="60752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 (Body)"/>
              </a:rPr>
              <a:t>Field scale characterization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7696A-682D-4E57-9147-6A5E2F018C1C}"/>
              </a:ext>
            </a:extLst>
          </p:cNvPr>
          <p:cNvSpPr txBox="1"/>
          <p:nvPr/>
        </p:nvSpPr>
        <p:spPr>
          <a:xfrm>
            <a:off x="103509" y="10372941"/>
            <a:ext cx="1872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 (Body)"/>
              </a:rPr>
              <a:t>21/02/</a:t>
            </a:r>
            <a:r>
              <a:rPr lang="en-GB" sz="1800" dirty="0">
                <a:latin typeface="Calibri (Body)"/>
              </a:rPr>
              <a:t>2023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0DC63B-9F12-4EC4-ADDB-7ED16623D15B}"/>
              </a:ext>
            </a:extLst>
          </p:cNvPr>
          <p:cNvSpPr/>
          <p:nvPr/>
        </p:nvSpPr>
        <p:spPr>
          <a:xfrm>
            <a:off x="2812483" y="4156398"/>
            <a:ext cx="10359081" cy="1824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Thanks for you listening!</a:t>
            </a:r>
          </a:p>
          <a:p>
            <a:pPr algn="ctr">
              <a:lnSpc>
                <a:spcPct val="150000"/>
              </a:lnSpc>
            </a:pPr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Look forward to discussing with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F1DC-EDAD-4AE6-AE53-C31EFB997045}"/>
              </a:ext>
            </a:extLst>
          </p:cNvPr>
          <p:cNvSpPr txBox="1"/>
          <p:nvPr/>
        </p:nvSpPr>
        <p:spPr>
          <a:xfrm>
            <a:off x="5304820" y="7304368"/>
            <a:ext cx="6901693" cy="161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/>
              <a:t>Further information?</a:t>
            </a:r>
          </a:p>
          <a:p>
            <a:pPr>
              <a:lnSpc>
                <a:spcPts val="3000"/>
              </a:lnSpc>
            </a:pPr>
            <a:r>
              <a:rPr lang="en-US" sz="2400" dirty="0"/>
              <a:t>Sam Krevor: </a:t>
            </a:r>
            <a:r>
              <a:rPr lang="en-US" sz="2400" dirty="0">
                <a:hlinkClick r:id="rId2"/>
              </a:rPr>
              <a:t>s.krevor@imperial.ac.uk</a:t>
            </a:r>
            <a:endParaRPr lang="en-US" sz="2400" dirty="0"/>
          </a:p>
          <a:p>
            <a:pPr>
              <a:lnSpc>
                <a:spcPts val="3000"/>
              </a:lnSpc>
            </a:pPr>
            <a:r>
              <a:rPr lang="en-GB" sz="2400" dirty="0">
                <a:latin typeface="Calibri (Body)"/>
              </a:rPr>
              <a:t>Nele Wenck: </a:t>
            </a:r>
            <a:r>
              <a:rPr lang="en-GB" sz="2400" dirty="0">
                <a:hlinkClick r:id="rId3"/>
              </a:rPr>
              <a:t>nele.wenck15@imperial.ac.uk</a:t>
            </a:r>
            <a:endParaRPr lang="en-US" sz="2400" dirty="0"/>
          </a:p>
          <a:p>
            <a:pPr>
              <a:lnSpc>
                <a:spcPts val="3000"/>
              </a:lnSpc>
            </a:pPr>
            <a:r>
              <a:rPr lang="en-US" sz="2400" dirty="0"/>
              <a:t>Senyou An:   </a:t>
            </a:r>
            <a:r>
              <a:rPr lang="en-US" sz="2400" dirty="0">
                <a:hlinkClick r:id="rId4"/>
              </a:rPr>
              <a:t>s.an@imperial.ac.uk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A99146-531F-629D-86D8-D2BE31479341}"/>
              </a:ext>
            </a:extLst>
          </p:cNvPr>
          <p:cNvSpPr/>
          <p:nvPr/>
        </p:nvSpPr>
        <p:spPr>
          <a:xfrm>
            <a:off x="818477" y="186445"/>
            <a:ext cx="6056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Software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5985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0D583B-86DE-7A08-D59B-B5A628FE0421}"/>
              </a:ext>
            </a:extLst>
          </p:cNvPr>
          <p:cNvSpPr txBox="1"/>
          <p:nvPr/>
        </p:nvSpPr>
        <p:spPr>
          <a:xfrm>
            <a:off x="818477" y="1894082"/>
            <a:ext cx="11638975" cy="1818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The viscous or buoyant terms dominate at spatial scales of order 1 m and greater.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Capillary pressure gradients can be ignored over field scales because they contribute little to fluid movement.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C4287-754F-3B86-960A-F9CD9345A7D6}"/>
              </a:ext>
            </a:extLst>
          </p:cNvPr>
          <p:cNvSpPr txBox="1"/>
          <p:nvPr/>
        </p:nvSpPr>
        <p:spPr>
          <a:xfrm>
            <a:off x="723420" y="4538932"/>
            <a:ext cx="8104819" cy="1818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The establishment of equilibrium in capillary pressure over small length scales in heterogeneous rocks has a significant impact on the local fluid mobility.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C5709-9C1A-60E7-A817-2632EEA3D6F8}"/>
              </a:ext>
            </a:extLst>
          </p:cNvPr>
          <p:cNvSpPr txBox="1"/>
          <p:nvPr/>
        </p:nvSpPr>
        <p:spPr>
          <a:xfrm>
            <a:off x="818477" y="7183783"/>
            <a:ext cx="11638974" cy="1818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Challenge: 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Most of approaches overlook a key impact that </a:t>
            </a:r>
            <a:r>
              <a:rPr lang="en-GB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small-scale heterogeneity in capillary pressure 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characteristics can have on large-scale plume migration.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B9CB9B-0E49-F0B8-A3E0-5B1475891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5" r="4562"/>
          <a:stretch/>
        </p:blipFill>
        <p:spPr>
          <a:xfrm>
            <a:off x="11766164" y="4449258"/>
            <a:ext cx="2450011" cy="97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463B87-A0E8-B5FC-A798-3916A0564275}"/>
              </a:ext>
            </a:extLst>
          </p:cNvPr>
          <p:cNvSpPr txBox="1"/>
          <p:nvPr/>
        </p:nvSpPr>
        <p:spPr>
          <a:xfrm>
            <a:off x="10722696" y="5699839"/>
            <a:ext cx="4792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Dimensionless capillary number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465F0-33D3-B3D3-8DAD-097D119F9E8C}"/>
              </a:ext>
            </a:extLst>
          </p:cNvPr>
          <p:cNvSpPr/>
          <p:nvPr/>
        </p:nvSpPr>
        <p:spPr>
          <a:xfrm>
            <a:off x="238072" y="192637"/>
            <a:ext cx="11528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</a:rPr>
              <a:t>Research background of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StrataTrapper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  <a:endParaRPr lang="en-GB" sz="4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2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l61078-sup-0003-2020gl088616-s3" descr="grl61078-sup-0003-2020gl088616-s3">
            <a:hlinkClick r:id="" action="ppaction://media"/>
            <a:extLst>
              <a:ext uri="{FF2B5EF4-FFF2-40B4-BE49-F238E27FC236}">
                <a16:creationId xmlns:a16="http://schemas.microsoft.com/office/drawing/2014/main" id="{41A097BD-B0AC-5947-A776-56E1E1FED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467" y="1556974"/>
            <a:ext cx="15240000" cy="83823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2492BF-DF21-BD9A-9D8D-6A0CD8929E7A}"/>
              </a:ext>
            </a:extLst>
          </p:cNvPr>
          <p:cNvSpPr/>
          <p:nvPr/>
        </p:nvSpPr>
        <p:spPr>
          <a:xfrm>
            <a:off x="238072" y="192637"/>
            <a:ext cx="116381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</a:rPr>
              <a:t>Research background </a:t>
            </a:r>
            <a:r>
              <a:rPr lang="en-US" sz="4000" b="1" dirty="0">
                <a:latin typeface="Arial" panose="020B0604020202020204" pitchFamily="34" charset="0"/>
              </a:rPr>
              <a:t>in 2D simulation domain</a:t>
            </a:r>
            <a:endParaRPr lang="en-GB" sz="4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C931F0-BA01-1643-DED8-D584DFC4F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99287"/>
              </p:ext>
            </p:extLst>
          </p:nvPr>
        </p:nvGraphicFramePr>
        <p:xfrm>
          <a:off x="1699417" y="2164387"/>
          <a:ext cx="12420621" cy="6853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2982">
                  <a:extLst>
                    <a:ext uri="{9D8B030D-6E8A-4147-A177-3AD203B41FA5}">
                      <a16:colId xmlns:a16="http://schemas.microsoft.com/office/drawing/2014/main" val="4241867358"/>
                    </a:ext>
                  </a:extLst>
                </a:gridCol>
                <a:gridCol w="6420071">
                  <a:extLst>
                    <a:ext uri="{9D8B030D-6E8A-4147-A177-3AD203B41FA5}">
                      <a16:colId xmlns:a16="http://schemas.microsoft.com/office/drawing/2014/main" val="822489423"/>
                    </a:ext>
                  </a:extLst>
                </a:gridCol>
                <a:gridCol w="2193831">
                  <a:extLst>
                    <a:ext uri="{9D8B030D-6E8A-4147-A177-3AD203B41FA5}">
                      <a16:colId xmlns:a16="http://schemas.microsoft.com/office/drawing/2014/main" val="681475662"/>
                    </a:ext>
                  </a:extLst>
                </a:gridCol>
                <a:gridCol w="2483737">
                  <a:extLst>
                    <a:ext uri="{9D8B030D-6E8A-4147-A177-3AD203B41FA5}">
                      <a16:colId xmlns:a16="http://schemas.microsoft.com/office/drawing/2014/main" val="3688751204"/>
                    </a:ext>
                  </a:extLst>
                </a:gridCol>
              </a:tblGrid>
              <a:tr h="754245">
                <a:tc gridSpan="4"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Summary of Milestones and Deliverables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10032"/>
                  </a:ext>
                </a:extLst>
              </a:tr>
              <a:tr h="788941"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Responsibility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Due Date (Mo)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44791"/>
                  </a:ext>
                </a:extLst>
              </a:tr>
              <a:tr h="1164997"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M1.1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Codes for reservoir characterisation are created and tested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ICL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08593"/>
                  </a:ext>
                </a:extLst>
              </a:tr>
              <a:tr h="1036394">
                <a:tc>
                  <a:txBody>
                    <a:bodyPr/>
                    <a:lstStyle/>
                    <a:p>
                      <a:pPr algn="just"/>
                      <a:r>
                        <a:rPr lang="en-GB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M1.2</a:t>
                      </a:r>
                      <a:endParaRPr lang="en-GB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Codes for flow function generation are created and tested</a:t>
                      </a:r>
                      <a:endParaRPr lang="en-GB" sz="2400" b="1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ICL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706121"/>
                  </a:ext>
                </a:extLst>
              </a:tr>
              <a:tr h="2072789"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D1.1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 source research codes for the characterisation of multiphase flow heterogeneity and conversion to flow functions for reservoir simulation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ICL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904419"/>
                  </a:ext>
                </a:extLst>
              </a:tr>
              <a:tr h="1036394"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D1.2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report detailing the workflows for reservoir characterisation, and model creation and use 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ICL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9209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54E249C-58D1-D155-5E7E-5EB70D06FD34}"/>
              </a:ext>
            </a:extLst>
          </p:cNvPr>
          <p:cNvSpPr/>
          <p:nvPr/>
        </p:nvSpPr>
        <p:spPr>
          <a:xfrm>
            <a:off x="238072" y="192637"/>
            <a:ext cx="70845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</a:rPr>
              <a:t>Milestones of </a:t>
            </a:r>
            <a:r>
              <a:rPr lang="en-US" altLang="zh-CN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StrataTrapper</a:t>
            </a:r>
            <a:endParaRPr lang="en-GB" sz="40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2F759E-3996-5158-63EF-144FC9845232}"/>
              </a:ext>
            </a:extLst>
          </p:cNvPr>
          <p:cNvGrpSpPr/>
          <p:nvPr/>
        </p:nvGrpSpPr>
        <p:grpSpPr>
          <a:xfrm>
            <a:off x="2621393" y="1176403"/>
            <a:ext cx="13011554" cy="9519209"/>
            <a:chOff x="2621393" y="1176403"/>
            <a:chExt cx="13011554" cy="95192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D4F652-4DBA-143C-D02D-812D6AD86557}"/>
                </a:ext>
              </a:extLst>
            </p:cNvPr>
            <p:cNvSpPr/>
            <p:nvPr/>
          </p:nvSpPr>
          <p:spPr>
            <a:xfrm>
              <a:off x="2621393" y="2013135"/>
              <a:ext cx="6922334" cy="771509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C0008A-BACC-A9A2-6654-550F89FDD09E}"/>
                </a:ext>
              </a:extLst>
            </p:cNvPr>
            <p:cNvSpPr/>
            <p:nvPr/>
          </p:nvSpPr>
          <p:spPr>
            <a:xfrm>
              <a:off x="3140219" y="2601397"/>
              <a:ext cx="2863470" cy="6284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prstClr val="black"/>
                  </a:solidFill>
                  <a:cs typeface="Arial" panose="020B0604020202020204" pitchFamily="34" charset="0"/>
                  <a:sym typeface="Wingdings" pitchFamily="2" charset="2"/>
                </a:rPr>
                <a:t>Meshing &amp; Homogenizing</a:t>
              </a:r>
              <a:endParaRPr lang="en-US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815F415-DD55-EB9C-160F-F81E1D66C4C4}"/>
                </a:ext>
              </a:extLst>
            </p:cNvPr>
            <p:cNvCxnSpPr>
              <a:cxnSpLocks/>
            </p:cNvCxnSpPr>
            <p:nvPr/>
          </p:nvCxnSpPr>
          <p:spPr>
            <a:xfrm>
              <a:off x="7812818" y="1813321"/>
              <a:ext cx="0" cy="140400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8C4C6D-CB96-6B32-A8D1-BE2D45FCDB06}"/>
                </a:ext>
              </a:extLst>
            </p:cNvPr>
            <p:cNvSpPr/>
            <p:nvPr/>
          </p:nvSpPr>
          <p:spPr>
            <a:xfrm>
              <a:off x="6371724" y="1176403"/>
              <a:ext cx="2882188" cy="63691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Setting correlation length in three coordinates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228D51A-2537-3526-E3E6-13965B7EF965}"/>
                </a:ext>
              </a:extLst>
            </p:cNvPr>
            <p:cNvGrpSpPr/>
            <p:nvPr/>
          </p:nvGrpSpPr>
          <p:grpSpPr>
            <a:xfrm>
              <a:off x="4551664" y="10140087"/>
              <a:ext cx="3250421" cy="555525"/>
              <a:chOff x="5154408" y="11853093"/>
              <a:chExt cx="6806624" cy="24586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8DD64B-DAD9-1C92-0289-070DC78A204E}"/>
                  </a:ext>
                </a:extLst>
              </p:cNvPr>
              <p:cNvSpPr txBox="1"/>
              <p:nvPr/>
            </p:nvSpPr>
            <p:spPr>
              <a:xfrm>
                <a:off x="5154408" y="12169031"/>
                <a:ext cx="6806624" cy="1634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</a:t>
                </a:r>
                <a:r>
                  <a:rPr lang="en-US" sz="1800" dirty="0"/>
                  <a:t>3D field-scale model </a:t>
                </a:r>
                <a:endParaRPr lang="en-US" dirty="0"/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81129339-21D9-1378-B45D-237ED579CDAA}"/>
                  </a:ext>
                </a:extLst>
              </p:cNvPr>
              <p:cNvSpPr/>
              <p:nvPr/>
            </p:nvSpPr>
            <p:spPr>
              <a:xfrm>
                <a:off x="5175392" y="11853093"/>
                <a:ext cx="6785640" cy="2458693"/>
              </a:xfrm>
              <a:prstGeom prst="parallelogram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86F412-8D4D-B2FD-D23D-6C0607C29667}"/>
                </a:ext>
              </a:extLst>
            </p:cNvPr>
            <p:cNvSpPr/>
            <p:nvPr/>
          </p:nvSpPr>
          <p:spPr>
            <a:xfrm>
              <a:off x="3531735" y="4144531"/>
              <a:ext cx="2080438" cy="4492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cs typeface="Arial" panose="020B0604020202020204" pitchFamily="34" charset="0"/>
                  <a:sym typeface="Wingdings" pitchFamily="2" charset="2"/>
                </a:rPr>
                <a:t>Structured mesh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64EC01-1B72-5CB2-9FCD-503CECB27BC1}"/>
                </a:ext>
              </a:extLst>
            </p:cNvPr>
            <p:cNvCxnSpPr>
              <a:cxnSpLocks/>
            </p:cNvCxnSpPr>
            <p:nvPr/>
          </p:nvCxnSpPr>
          <p:spPr>
            <a:xfrm>
              <a:off x="4571954" y="3257258"/>
              <a:ext cx="0" cy="82800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30DB1D-7D9B-8B30-CC8A-1FF8804E9F04}"/>
                </a:ext>
              </a:extLst>
            </p:cNvPr>
            <p:cNvSpPr/>
            <p:nvPr/>
          </p:nvSpPr>
          <p:spPr>
            <a:xfrm>
              <a:off x="3536320" y="1239189"/>
              <a:ext cx="2071269" cy="53828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Reservoir architecture 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382FDB0-162C-F71F-25B3-EE2BFE065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2675" y="1777476"/>
              <a:ext cx="13952" cy="885201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888DD12-75E3-AC5A-B8D5-ED5EFA9D4D99}"/>
                </a:ext>
              </a:extLst>
            </p:cNvPr>
            <p:cNvGrpSpPr/>
            <p:nvPr/>
          </p:nvGrpSpPr>
          <p:grpSpPr>
            <a:xfrm>
              <a:off x="13286451" y="3723510"/>
              <a:ext cx="2169672" cy="3197638"/>
              <a:chOff x="13640779" y="9061958"/>
              <a:chExt cx="2169672" cy="319763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852C238-E04D-16CF-737B-C3C7C52D205A}"/>
                  </a:ext>
                </a:extLst>
              </p:cNvPr>
              <p:cNvSpPr/>
              <p:nvPr/>
            </p:nvSpPr>
            <p:spPr>
              <a:xfrm>
                <a:off x="13650451" y="9061958"/>
                <a:ext cx="2160000" cy="5382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</a:rPr>
                  <a:t>External input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E99A78A-9341-DCB1-4774-6DC71E7F8117}"/>
                  </a:ext>
                </a:extLst>
              </p:cNvPr>
              <p:cNvSpPr/>
              <p:nvPr/>
            </p:nvSpPr>
            <p:spPr>
              <a:xfrm>
                <a:off x="13650451" y="9998748"/>
                <a:ext cx="2160000" cy="540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1D1C1D"/>
                    </a:solidFill>
                    <a:latin typeface="Slack-Lato"/>
                  </a:rPr>
                  <a:t>Subroutine</a:t>
                </a:r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3818DD1-93E7-A132-84D9-71BAA7CF3CFE}"/>
                  </a:ext>
                </a:extLst>
              </p:cNvPr>
              <p:cNvSpPr/>
              <p:nvPr/>
            </p:nvSpPr>
            <p:spPr>
              <a:xfrm>
                <a:off x="13650451" y="10937251"/>
                <a:ext cx="2160000" cy="54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cs typeface="Arial" panose="020B0604020202020204" pitchFamily="34" charset="0"/>
                    <a:sym typeface="Wingdings" pitchFamily="2" charset="2"/>
                  </a:rPr>
                  <a:t>Data</a:t>
                </a:r>
                <a:endParaRPr lang="en-US" dirty="0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97DB2360-448D-FB22-214A-D9432C3870EC}"/>
                  </a:ext>
                </a:extLst>
              </p:cNvPr>
              <p:cNvSpPr/>
              <p:nvPr/>
            </p:nvSpPr>
            <p:spPr>
              <a:xfrm>
                <a:off x="13640779" y="11719596"/>
                <a:ext cx="2160000" cy="540000"/>
              </a:xfrm>
              <a:prstGeom prst="parallelogram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16FBD3-D4BB-937A-DA7A-469439EF25EC}"/>
                </a:ext>
              </a:extLst>
            </p:cNvPr>
            <p:cNvGrpSpPr/>
            <p:nvPr/>
          </p:nvGrpSpPr>
          <p:grpSpPr>
            <a:xfrm>
              <a:off x="13130880" y="3124045"/>
              <a:ext cx="2502067" cy="3965150"/>
              <a:chOff x="114301" y="3597300"/>
              <a:chExt cx="2502067" cy="396515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F77FDF-9CA3-6A69-3A5C-A5DDC336DAEB}"/>
                  </a:ext>
                </a:extLst>
              </p:cNvPr>
              <p:cNvSpPr txBox="1"/>
              <p:nvPr/>
            </p:nvSpPr>
            <p:spPr>
              <a:xfrm>
                <a:off x="114301" y="3597300"/>
                <a:ext cx="1724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Legend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A61A3F0-247C-5152-829C-03EE990BBE8A}"/>
                  </a:ext>
                </a:extLst>
              </p:cNvPr>
              <p:cNvSpPr/>
              <p:nvPr/>
            </p:nvSpPr>
            <p:spPr>
              <a:xfrm>
                <a:off x="125260" y="3995803"/>
                <a:ext cx="2491108" cy="35666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FC4BF09-70B5-7EEB-203D-534725B33ACD}"/>
                </a:ext>
              </a:extLst>
            </p:cNvPr>
            <p:cNvSpPr/>
            <p:nvPr/>
          </p:nvSpPr>
          <p:spPr>
            <a:xfrm>
              <a:off x="10124491" y="2964996"/>
              <a:ext cx="2299192" cy="63691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Petrophysical parameters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2378653-7E72-4B0E-7591-DA86DBF2F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5821" y="4377402"/>
              <a:ext cx="126000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6EEB455-E27E-0C58-B4CE-6F42A6688F6B}"/>
                </a:ext>
              </a:extLst>
            </p:cNvPr>
            <p:cNvSpPr/>
            <p:nvPr/>
          </p:nvSpPr>
          <p:spPr>
            <a:xfrm>
              <a:off x="10124491" y="4058943"/>
              <a:ext cx="2299192" cy="63691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Statical porosity distribution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2B32D1-4CBF-329C-81FD-27FFC5ADBB8D}"/>
                </a:ext>
              </a:extLst>
            </p:cNvPr>
            <p:cNvSpPr/>
            <p:nvPr/>
          </p:nvSpPr>
          <p:spPr>
            <a:xfrm>
              <a:off x="7083089" y="3236744"/>
              <a:ext cx="1459458" cy="16781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prstClr val="black"/>
                  </a:solidFill>
                  <a:cs typeface="Arial" panose="020B0604020202020204" pitchFamily="34" charset="0"/>
                  <a:sym typeface="Wingdings" pitchFamily="2" charset="2"/>
                </a:rPr>
                <a:t>Generating correlated field</a:t>
              </a:r>
              <a:endParaRPr lang="en-US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5BC391-1355-1C20-06C0-21CE27AC0717}"/>
                </a:ext>
              </a:extLst>
            </p:cNvPr>
            <p:cNvCxnSpPr>
              <a:cxnSpLocks/>
            </p:cNvCxnSpPr>
            <p:nvPr/>
          </p:nvCxnSpPr>
          <p:spPr>
            <a:xfrm>
              <a:off x="5637595" y="4369175"/>
              <a:ext cx="140400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9834C27-354D-E692-945B-F46E803330AC}"/>
                </a:ext>
              </a:extLst>
            </p:cNvPr>
            <p:cNvSpPr/>
            <p:nvPr/>
          </p:nvSpPr>
          <p:spPr>
            <a:xfrm>
              <a:off x="10124491" y="5716503"/>
              <a:ext cx="2299192" cy="63691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Porosity-permeability relation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571DE7E-95F6-BA84-F828-60C79B39D477}"/>
                </a:ext>
              </a:extLst>
            </p:cNvPr>
            <p:cNvCxnSpPr>
              <a:cxnSpLocks/>
            </p:cNvCxnSpPr>
            <p:nvPr/>
          </p:nvCxnSpPr>
          <p:spPr>
            <a:xfrm>
              <a:off x="7812818" y="4914932"/>
              <a:ext cx="0" cy="50400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BED6F01-1C4C-498E-7ECF-4B1216958235}"/>
                </a:ext>
              </a:extLst>
            </p:cNvPr>
            <p:cNvSpPr/>
            <p:nvPr/>
          </p:nvSpPr>
          <p:spPr>
            <a:xfrm>
              <a:off x="6772599" y="5421942"/>
              <a:ext cx="2080438" cy="4492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cs typeface="Arial" panose="020B0604020202020204" pitchFamily="34" charset="0"/>
                  <a:sym typeface="Wingdings" pitchFamily="2" charset="2"/>
                </a:rPr>
                <a:t>Porosity distribution</a:t>
              </a:r>
              <a:endParaRPr lang="en-US" dirty="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A5F74FA-497C-62F6-222B-6298070AEA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5821" y="6098792"/>
              <a:ext cx="126000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7143692-7B8D-2B0A-C98B-5DC65B1DB177}"/>
                </a:ext>
              </a:extLst>
            </p:cNvPr>
            <p:cNvCxnSpPr>
              <a:cxnSpLocks/>
            </p:cNvCxnSpPr>
            <p:nvPr/>
          </p:nvCxnSpPr>
          <p:spPr>
            <a:xfrm>
              <a:off x="7812818" y="5919780"/>
              <a:ext cx="0" cy="54000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1524EB-F5C3-9CC2-FA80-0B0E40A0DFB9}"/>
                </a:ext>
              </a:extLst>
            </p:cNvPr>
            <p:cNvSpPr/>
            <p:nvPr/>
          </p:nvSpPr>
          <p:spPr>
            <a:xfrm>
              <a:off x="6435148" y="6456884"/>
              <a:ext cx="2755341" cy="4492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cs typeface="Arial" panose="020B0604020202020204" pitchFamily="34" charset="0"/>
                  <a:sym typeface="Wingdings" pitchFamily="2" charset="2"/>
                </a:rPr>
                <a:t>Permeability distribution</a:t>
              </a:r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A46590B-BA56-FBB8-3566-E3DB5E5EA244}"/>
                </a:ext>
              </a:extLst>
            </p:cNvPr>
            <p:cNvSpPr/>
            <p:nvPr/>
          </p:nvSpPr>
          <p:spPr>
            <a:xfrm>
              <a:off x="10124491" y="6749744"/>
              <a:ext cx="2299192" cy="63691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Capillary pressure relation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AA311F9-0F7D-5EA3-E30F-E496D87C1A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5821" y="7132033"/>
              <a:ext cx="126000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6558DC9-BEB0-CDA1-D4DC-D59900C43B75}"/>
                </a:ext>
              </a:extLst>
            </p:cNvPr>
            <p:cNvCxnSpPr>
              <a:cxnSpLocks/>
            </p:cNvCxnSpPr>
            <p:nvPr/>
          </p:nvCxnSpPr>
          <p:spPr>
            <a:xfrm>
              <a:off x="7812818" y="6953021"/>
              <a:ext cx="0" cy="54000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50D0F5-BBEF-2037-02A5-3273875003B5}"/>
                </a:ext>
              </a:extLst>
            </p:cNvPr>
            <p:cNvSpPr/>
            <p:nvPr/>
          </p:nvSpPr>
          <p:spPr>
            <a:xfrm>
              <a:off x="6435148" y="7490125"/>
              <a:ext cx="2755341" cy="44928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cs typeface="Arial" panose="020B0604020202020204" pitchFamily="34" charset="0"/>
                  <a:sym typeface="Wingdings" pitchFamily="2" charset="2"/>
                </a:rPr>
                <a:t>Pe distribution</a:t>
              </a:r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2C9F98F-4E18-7090-C002-F3249BFBC767}"/>
                </a:ext>
              </a:extLst>
            </p:cNvPr>
            <p:cNvSpPr/>
            <p:nvPr/>
          </p:nvSpPr>
          <p:spPr>
            <a:xfrm rot="16200000">
              <a:off x="2322067" y="7069118"/>
              <a:ext cx="4144220" cy="5264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prstClr val="black"/>
                  </a:solidFill>
                  <a:cs typeface="Arial" panose="020B0604020202020204" pitchFamily="34" charset="0"/>
                  <a:sym typeface="Wingdings" pitchFamily="2" charset="2"/>
                </a:rPr>
                <a:t>Upscaling</a:t>
              </a:r>
              <a:endParaRPr lang="en-US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EDA2963-FD7E-294C-597B-2D99BC7BFC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6875" y="5716503"/>
              <a:ext cx="126000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5613566-0B94-0A79-3003-8541AEA8D5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6875" y="6627827"/>
              <a:ext cx="126000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9CE9A5D-D81D-F70E-FFF4-EF25A86D83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6875" y="7689973"/>
              <a:ext cx="126000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659606B-4D6D-AEA6-A86D-ED4A6895ADFB}"/>
                </a:ext>
              </a:extLst>
            </p:cNvPr>
            <p:cNvSpPr txBox="1"/>
            <p:nvPr/>
          </p:nvSpPr>
          <p:spPr>
            <a:xfrm>
              <a:off x="2679208" y="8101234"/>
              <a:ext cx="1276272" cy="1418074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prstClr val="black"/>
                  </a:solidFill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GB" dirty="0"/>
                <a:t>Brooks </a:t>
              </a:r>
              <a:r>
                <a:rPr lang="en-GB" dirty="0" err="1"/>
                <a:t>corey</a:t>
              </a:r>
              <a:r>
                <a:rPr lang="en-GB" dirty="0"/>
                <a:t> equation &amp;  </a:t>
              </a:r>
              <a:r>
                <a:rPr lang="en-GB" dirty="0" err="1"/>
                <a:t>Chierici</a:t>
              </a:r>
              <a:r>
                <a:rPr lang="en-GB" dirty="0"/>
                <a:t> function 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BC425F8-9360-3FEC-3D68-F9F793A9E199}"/>
                </a:ext>
              </a:extLst>
            </p:cNvPr>
            <p:cNvSpPr/>
            <p:nvPr/>
          </p:nvSpPr>
          <p:spPr>
            <a:xfrm>
              <a:off x="6435148" y="8433322"/>
              <a:ext cx="2755341" cy="97114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Capillary pressure curve</a:t>
              </a:r>
              <a:r>
                <a:rPr lang="en-US" dirty="0">
                  <a:solidFill>
                    <a:prstClr val="black"/>
                  </a:solidFill>
                  <a:cs typeface="Arial" panose="020B0604020202020204" pitchFamily="34" charset="0"/>
                  <a:sym typeface="Wingdings" pitchFamily="2" charset="2"/>
                </a:rPr>
                <a:t> Relative permeability curve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cs typeface="Arial" panose="020B0604020202020204" pitchFamily="34" charset="0"/>
                  <a:sym typeface="Wingdings" pitchFamily="2" charset="2"/>
                </a:rPr>
                <a:t>in each cell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78A7874-8ADD-16AE-0CC2-0C90A93CC4C7}"/>
                </a:ext>
              </a:extLst>
            </p:cNvPr>
            <p:cNvCxnSpPr>
              <a:cxnSpLocks/>
            </p:cNvCxnSpPr>
            <p:nvPr/>
          </p:nvCxnSpPr>
          <p:spPr>
            <a:xfrm>
              <a:off x="4103724" y="8948163"/>
              <a:ext cx="226800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B8AC60-5A55-934C-4310-25AF3FD8633A}"/>
                </a:ext>
              </a:extLst>
            </p:cNvPr>
            <p:cNvCxnSpPr>
              <a:cxnSpLocks/>
            </p:cNvCxnSpPr>
            <p:nvPr/>
          </p:nvCxnSpPr>
          <p:spPr>
            <a:xfrm>
              <a:off x="6285142" y="9728225"/>
              <a:ext cx="0" cy="396000"/>
            </a:xfrm>
            <a:prstGeom prst="straightConnector1">
              <a:avLst/>
            </a:prstGeom>
            <a:ln w="412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95BD34C-D851-6B88-9D87-D38CE9136A10}"/>
              </a:ext>
            </a:extLst>
          </p:cNvPr>
          <p:cNvSpPr/>
          <p:nvPr/>
        </p:nvSpPr>
        <p:spPr>
          <a:xfrm>
            <a:off x="373063" y="192637"/>
            <a:ext cx="10762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Flowchart of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3D field-scale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393520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5E7C18-CD1A-A51A-A1D4-15CC17562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" r="6732" b="33007"/>
          <a:stretch/>
        </p:blipFill>
        <p:spPr>
          <a:xfrm>
            <a:off x="523024" y="1602940"/>
            <a:ext cx="7237882" cy="12999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7E28B2-AECB-7B4D-21AF-4BE7C57F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8" r="297" b="16946"/>
          <a:stretch/>
        </p:blipFill>
        <p:spPr>
          <a:xfrm>
            <a:off x="1771464" y="8192873"/>
            <a:ext cx="3681988" cy="2239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1887ED-FEB6-54C1-675D-C02C8FC88B9C}"/>
              </a:ext>
            </a:extLst>
          </p:cNvPr>
          <p:cNvSpPr/>
          <p:nvPr/>
        </p:nvSpPr>
        <p:spPr>
          <a:xfrm>
            <a:off x="68263" y="192637"/>
            <a:ext cx="12615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Generate correlated porosity field in fine-scale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DAF1D-7B01-E90B-A9F4-B4312A26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254" y="1913198"/>
            <a:ext cx="6460459" cy="5257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B6B45-E912-D552-94FC-7FE61CDAFFB6}"/>
              </a:ext>
            </a:extLst>
          </p:cNvPr>
          <p:cNvSpPr txBox="1"/>
          <p:nvPr/>
        </p:nvSpPr>
        <p:spPr>
          <a:xfrm>
            <a:off x="570772" y="3900501"/>
            <a:ext cx="6717226" cy="3574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 reservoir &amp; petrophysical properties. Define upscaling, and do the interpolation.                 </a:t>
            </a:r>
            <a:r>
              <a:rPr lang="en-GB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A1_1_Generate global parameters .m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Generate the correlated porosity field (Figure. 1) in the fine-scale grid. </a:t>
            </a:r>
            <a:r>
              <a:rPr lang="en-GB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A2 _1_Generate data structure </a:t>
            </a:r>
            <a:r>
              <a:rPr lang="en-GB" sz="200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fine.m</a:t>
            </a:r>
            <a:endParaRPr lang="en-GB" sz="2000" b="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Polygon transect fitting to reveal on-site geo-structure.</a:t>
            </a:r>
            <a:b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A2 _1_ 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Generate shift structure fine2.m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6E82C-B5F7-01EF-C048-63F95E4878E1}"/>
              </a:ext>
            </a:extLst>
          </p:cNvPr>
          <p:cNvSpPr txBox="1"/>
          <p:nvPr/>
        </p:nvSpPr>
        <p:spPr>
          <a:xfrm>
            <a:off x="6120795" y="8392369"/>
            <a:ext cx="3701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length (0, 10, 2) 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9B34-FBFF-022A-07C3-41A2C1FFB50D}"/>
              </a:ext>
            </a:extLst>
          </p:cNvPr>
          <p:cNvSpPr txBox="1"/>
          <p:nvPr/>
        </p:nvSpPr>
        <p:spPr>
          <a:xfrm>
            <a:off x="6120795" y="9112795"/>
            <a:ext cx="36758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Mean porosity (mu): 0.228</a:t>
            </a:r>
            <a:endParaRPr lang="en-GB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75900F-1D9E-E67D-B74B-5444ECCE7ED2}"/>
              </a:ext>
            </a:extLst>
          </p:cNvPr>
          <p:cNvSpPr txBox="1"/>
          <p:nvPr/>
        </p:nvSpPr>
        <p:spPr>
          <a:xfrm>
            <a:off x="6120795" y="9888438"/>
            <a:ext cx="3280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Variation (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sigma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): 0.02</a:t>
            </a:r>
            <a:endParaRPr lang="en-GB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0AAE40-BDE3-1630-CDA9-DC8B85ADE676}"/>
              </a:ext>
            </a:extLst>
          </p:cNvPr>
          <p:cNvGrpSpPr>
            <a:grpSpLocks noChangeAspect="1"/>
          </p:cNvGrpSpPr>
          <p:nvPr/>
        </p:nvGrpSpPr>
        <p:grpSpPr>
          <a:xfrm>
            <a:off x="12744824" y="7282987"/>
            <a:ext cx="1800375" cy="1800000"/>
            <a:chOff x="7508134" y="1785167"/>
            <a:chExt cx="4320899" cy="4320000"/>
          </a:xfrm>
        </p:grpSpPr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EE6F8578-B501-4D2A-5B31-E62BFA4A8DC5}"/>
                </a:ext>
              </a:extLst>
            </p:cNvPr>
            <p:cNvSpPr/>
            <p:nvPr/>
          </p:nvSpPr>
          <p:spPr>
            <a:xfrm>
              <a:off x="7509033" y="1785167"/>
              <a:ext cx="4320000" cy="4320000"/>
            </a:xfrm>
            <a:prstGeom prst="cub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E305ED-FAF6-BAA0-F3D7-0C0F50E3DD78}"/>
                </a:ext>
              </a:extLst>
            </p:cNvPr>
            <p:cNvCxnSpPr>
              <a:cxnSpLocks/>
            </p:cNvCxnSpPr>
            <p:nvPr/>
          </p:nvCxnSpPr>
          <p:spPr>
            <a:xfrm>
              <a:off x="8589033" y="1786361"/>
              <a:ext cx="0" cy="32342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C25058-DFB5-7F99-33EF-0F9EAF43A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8134" y="5012269"/>
              <a:ext cx="1080899" cy="10928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FCDA5E6-0570-8605-80A7-EAF2D6361E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9033" y="5003935"/>
              <a:ext cx="3239897" cy="166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250EEB-DC45-6452-BDE1-B3CE1338E537}"/>
              </a:ext>
            </a:extLst>
          </p:cNvPr>
          <p:cNvSpPr txBox="1"/>
          <p:nvPr/>
        </p:nvSpPr>
        <p:spPr>
          <a:xfrm>
            <a:off x="12498094" y="9264547"/>
            <a:ext cx="2744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(10, 10, 10) 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1E3E06-3AD6-B0F2-A54D-C41C08AE0236}"/>
              </a:ext>
            </a:extLst>
          </p:cNvPr>
          <p:cNvCxnSpPr/>
          <p:nvPr/>
        </p:nvCxnSpPr>
        <p:spPr>
          <a:xfrm>
            <a:off x="11239500" y="6750626"/>
            <a:ext cx="1427784" cy="1065717"/>
          </a:xfrm>
          <a:prstGeom prst="straightConnector1">
            <a:avLst/>
          </a:prstGeom>
          <a:ln w="95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7308B6-1F60-4B85-B409-8392B61253EE}"/>
              </a:ext>
            </a:extLst>
          </p:cNvPr>
          <p:cNvSpPr txBox="1"/>
          <p:nvPr/>
        </p:nvSpPr>
        <p:spPr>
          <a:xfrm>
            <a:off x="14529887" y="7998321"/>
            <a:ext cx="180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Fine-scale grid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6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5AB4-EF5D-C653-8E87-47313A6A28DD}"/>
              </a:ext>
            </a:extLst>
          </p:cNvPr>
          <p:cNvSpPr/>
          <p:nvPr/>
        </p:nvSpPr>
        <p:spPr>
          <a:xfrm>
            <a:off x="515533" y="8615192"/>
            <a:ext cx="11248592" cy="130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Arial" panose="020B0604020202020204" pitchFamily="34" charset="0"/>
              </a:rPr>
              <a:t>Correlated absolute permeability is 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calculated the based on the porosity distribution.</a:t>
            </a:r>
            <a:r>
              <a:rPr lang="it-IT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sz="2800" b="0" i="1" dirty="0">
                <a:effectLst/>
                <a:latin typeface="Arial" panose="020B0604020202020204" pitchFamily="34" charset="0"/>
              </a:rPr>
              <a:t>A2_1_Generate data structure fine.m</a:t>
            </a:r>
            <a:endParaRPr lang="en-GB" sz="2800" i="1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6B677-65D2-0CE8-F60E-A12F19BB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67" y="2302329"/>
            <a:ext cx="4730058" cy="555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6176A0-A427-79D7-C26A-E1B69CACE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9" y="3191614"/>
            <a:ext cx="5943600" cy="463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59F22-4968-45C6-B2FE-7C2A60794C27}"/>
              </a:ext>
            </a:extLst>
          </p:cNvPr>
          <p:cNvSpPr txBox="1"/>
          <p:nvPr/>
        </p:nvSpPr>
        <p:spPr>
          <a:xfrm>
            <a:off x="3816961" y="6246672"/>
            <a:ext cx="21255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0" i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Goldeneye field, North Sea, UK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7B9518-D340-57C1-6C7F-050195A739B8}"/>
              </a:ext>
            </a:extLst>
          </p:cNvPr>
          <p:cNvSpPr/>
          <p:nvPr/>
        </p:nvSpPr>
        <p:spPr>
          <a:xfrm>
            <a:off x="196229" y="171518"/>
            <a:ext cx="112485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Correlated permeability field in fine-scale grid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AFA76C-C5DC-85AC-47C4-5AFE8DAF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755" y="1976267"/>
            <a:ext cx="84391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6F56DC-C1E6-4C0C-4A7B-07584B953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5"/>
          <a:stretch/>
        </p:blipFill>
        <p:spPr>
          <a:xfrm>
            <a:off x="447340" y="3402631"/>
            <a:ext cx="4381276" cy="11520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D7FCC4-861A-6175-55A5-0675D6E6ACC9}"/>
              </a:ext>
            </a:extLst>
          </p:cNvPr>
          <p:cNvSpPr/>
          <p:nvPr/>
        </p:nvSpPr>
        <p:spPr>
          <a:xfrm>
            <a:off x="196229" y="171518"/>
            <a:ext cx="9881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Correlated entry capillary pressure field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BE449-F43D-1179-57AA-275790A260CE}"/>
              </a:ext>
            </a:extLst>
          </p:cNvPr>
          <p:cNvSpPr/>
          <p:nvPr/>
        </p:nvSpPr>
        <p:spPr>
          <a:xfrm>
            <a:off x="196229" y="5399880"/>
            <a:ext cx="6089260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latin typeface="Arial" panose="020B0604020202020204" pitchFamily="34" charset="0"/>
              </a:rPr>
              <a:t>The entry capillary pressure field is derived using the Leverett-J function</a:t>
            </a:r>
            <a:r>
              <a:rPr lang="en-GB" sz="2800" b="0" i="0" dirty="0">
                <a:effectLst/>
                <a:latin typeface="Arial" panose="020B0604020202020204" pitchFamily="34" charset="0"/>
              </a:rPr>
              <a:t>.</a:t>
            </a:r>
            <a:r>
              <a:rPr lang="it-IT" sz="2800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sz="2800" b="0" i="1" dirty="0">
                <a:effectLst/>
                <a:latin typeface="Arial" panose="020B0604020202020204" pitchFamily="34" charset="0"/>
              </a:rPr>
              <a:t>A2_1_Generate data structure fine.m</a:t>
            </a:r>
            <a:endParaRPr lang="en-GB" sz="2800" i="1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BB61E-C529-564B-FFFB-AB389157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1" y="2090888"/>
            <a:ext cx="9338805" cy="73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23DA4C-D0D4-46B5-AE5D-EB3563F0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630" y="1231965"/>
            <a:ext cx="10099342" cy="9567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59C320-2B25-11B0-6622-772408170423}"/>
              </a:ext>
            </a:extLst>
          </p:cNvPr>
          <p:cNvSpPr/>
          <p:nvPr/>
        </p:nvSpPr>
        <p:spPr>
          <a:xfrm>
            <a:off x="196229" y="227367"/>
            <a:ext cx="11880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Correlated capillary pressure curve and relative perm</a:t>
            </a:r>
          </a:p>
        </p:txBody>
      </p:sp>
    </p:spTree>
    <p:extLst>
      <p:ext uri="{BB962C8B-B14F-4D97-AF65-F5344CB8AC3E}">
        <p14:creationId xmlns:p14="http://schemas.microsoft.com/office/powerpoint/2010/main" val="37663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19787</TotalTime>
  <Words>742</Words>
  <Application>Microsoft Office PowerPoint</Application>
  <PresentationFormat>Custom</PresentationFormat>
  <Paragraphs>101</Paragraphs>
  <Slides>15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 (Body)</vt:lpstr>
      <vt:lpstr>Slack-Lato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An, Senyou</dc:creator>
  <cp:lastModifiedBy>An, Senyou</cp:lastModifiedBy>
  <cp:revision>341</cp:revision>
  <dcterms:created xsi:type="dcterms:W3CDTF">2021-12-14T20:11:18Z</dcterms:created>
  <dcterms:modified xsi:type="dcterms:W3CDTF">2023-02-20T13:29:01Z</dcterms:modified>
</cp:coreProperties>
</file>